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0" r:id="rId1"/>
  </p:sldMasterIdLst>
  <p:sldIdLst>
    <p:sldId id="256" r:id="rId2"/>
    <p:sldId id="260" r:id="rId3"/>
    <p:sldId id="264" r:id="rId4"/>
    <p:sldId id="257" r:id="rId5"/>
    <p:sldId id="263" r:id="rId6"/>
    <p:sldId id="262" r:id="rId7"/>
    <p:sldId id="261" r:id="rId8"/>
    <p:sldId id="259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>
        <p:scale>
          <a:sx n="96" d="100"/>
          <a:sy n="96" d="100"/>
        </p:scale>
        <p:origin x="178" y="-37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r-HR"/>
              <a:t>Kliknite da biste uredili stil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5AC6-C491-4585-A584-9CE2AF7D5500}" type="datetime1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7709527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5AC6-C491-4585-A584-9CE2AF7D5500}" type="datetime1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54169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5AC6-C491-4585-A584-9CE2AF7D5500}" type="datetime1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052665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5AC6-C491-4585-A584-9CE2AF7D5500}" type="datetime1">
              <a:rPr lang="en-US" smtClean="0"/>
              <a:t>6/10/2026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308899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5AC6-C491-4585-A584-9CE2AF7D5500}" type="datetime1">
              <a:rPr lang="en-US" smtClean="0"/>
              <a:t>6/10/2026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155756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5AC6-C491-4585-A584-9CE2AF7D5500}" type="datetime1">
              <a:rPr lang="en-US" smtClean="0"/>
              <a:t>6/10/2026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998213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5AC6-C491-4585-A584-9CE2AF7D5500}" type="datetime1">
              <a:rPr lang="en-US" smtClean="0"/>
              <a:t>6/10/2026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721552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5AC6-C491-4585-A584-9CE2AF7D5500}" type="datetime1">
              <a:rPr lang="en-US" smtClean="0"/>
              <a:t>6/10/2026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326127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5AC6-C491-4585-A584-9CE2AF7D5500}" type="datetime1">
              <a:rPr lang="en-US" smtClean="0"/>
              <a:t>6/10/2026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619731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ska 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5AC6-C491-4585-A584-9CE2AF7D5500}" type="datetime1">
              <a:rPr lang="en-US" smtClean="0"/>
              <a:t>6/10/2026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188160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slov i 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5AC6-C491-4585-A584-9CE2AF7D5500}" type="datetime1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995815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5AC6-C491-4585-A584-9CE2AF7D5500}" type="datetime1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94233696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s nazi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5AC6-C491-4585-A584-9CE2AF7D5500}" type="datetime1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807237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s nazivom cita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hr-HR"/>
              <a:t>Kliknite da biste uredili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5AC6-C491-4585-A584-9CE2AF7D5500}" type="datetime1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49372686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ili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hr-HR"/>
              <a:t>Kliknite da biste uredili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5AC6-C491-4585-A584-9CE2AF7D5500}" type="datetime1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667285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5AC6-C491-4585-A584-9CE2AF7D5500}" type="datetime1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588347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5AC6-C491-4585-A584-9CE2AF7D5500}" type="datetime1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545774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67F45AC6-C491-4585-A584-9CE2AF7D5500}" type="datetime1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64311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  <p:sldLayoutId id="2147483723" r:id="rId13"/>
    <p:sldLayoutId id="2147483724" r:id="rId14"/>
    <p:sldLayoutId id="2147483725" r:id="rId15"/>
    <p:sldLayoutId id="2147483726" r:id="rId16"/>
    <p:sldLayoutId id="2147483727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abstract watercolor pattern on a white background">
            <a:extLst>
              <a:ext uri="{FF2B5EF4-FFF2-40B4-BE49-F238E27FC236}">
                <a16:creationId xmlns:a16="http://schemas.microsoft.com/office/drawing/2014/main" id="{7EFE436D-2F66-2B86-C64A-3240A83F30D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4644" b="1086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Naslov 1">
            <a:extLst>
              <a:ext uri="{FF2B5EF4-FFF2-40B4-BE49-F238E27FC236}">
                <a16:creationId xmlns:a16="http://schemas.microsoft.com/office/drawing/2014/main" id="{6E69EBEF-C935-9A1C-5787-A166734005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24728" y="1123151"/>
            <a:ext cx="7803842" cy="3474720"/>
          </a:xfrm>
        </p:spPr>
        <p:txBody>
          <a:bodyPr anchor="b">
            <a:normAutofit/>
          </a:bodyPr>
          <a:lstStyle/>
          <a:p>
            <a:pPr algn="ctr"/>
            <a:r>
              <a:rPr lang="hr-HR" sz="5800" dirty="0"/>
              <a:t>SUBJEKTI POSLOVNOG PLANIRANJA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EF52E91E-4CF0-4F46-F0F7-3474C8972D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42825" y="5379048"/>
            <a:ext cx="4809150" cy="1386840"/>
          </a:xfrm>
        </p:spPr>
        <p:txBody>
          <a:bodyPr anchor="t">
            <a:normAutofit/>
          </a:bodyPr>
          <a:lstStyle/>
          <a:p>
            <a:pPr algn="r"/>
            <a:r>
              <a:rPr lang="hr-HR" sz="2000" dirty="0"/>
              <a:t>Izradila: Marina Juriša, </a:t>
            </a:r>
            <a:r>
              <a:rPr lang="hr-HR" sz="2000" dirty="0" err="1"/>
              <a:t>dipl.oec</a:t>
            </a:r>
            <a:endParaRPr lang="hr-HR" sz="2000" dirty="0"/>
          </a:p>
        </p:txBody>
      </p:sp>
      <p:sp>
        <p:nvSpPr>
          <p:cNvPr id="5" name="Podnaslov 2">
            <a:extLst>
              <a:ext uri="{FF2B5EF4-FFF2-40B4-BE49-F238E27FC236}">
                <a16:creationId xmlns:a16="http://schemas.microsoft.com/office/drawing/2014/main" id="{99E47EE6-CBF9-20B5-6431-8481D504409E}"/>
              </a:ext>
            </a:extLst>
          </p:cNvPr>
          <p:cNvSpPr txBox="1">
            <a:spLocks/>
          </p:cNvSpPr>
          <p:nvPr/>
        </p:nvSpPr>
        <p:spPr>
          <a:xfrm>
            <a:off x="3294433" y="950903"/>
            <a:ext cx="4809150" cy="138684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hr-HR" sz="2200" dirty="0"/>
              <a:t>2.PLANIRANJE POSLOVANJA</a:t>
            </a:r>
          </a:p>
        </p:txBody>
      </p:sp>
    </p:spTree>
    <p:extLst>
      <p:ext uri="{BB962C8B-B14F-4D97-AF65-F5344CB8AC3E}">
        <p14:creationId xmlns:p14="http://schemas.microsoft.com/office/powerpoint/2010/main" val="5763072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5565" y="367508"/>
            <a:ext cx="8534400" cy="1507067"/>
          </a:xfrm>
        </p:spPr>
        <p:txBody>
          <a:bodyPr/>
          <a:lstStyle/>
          <a:p>
            <a:r>
              <a:rPr lang="hr-HR" dirty="0">
                <a:solidFill>
                  <a:schemeClr val="bg1"/>
                </a:solidFill>
              </a:rPr>
              <a:t>SUBJEKTI POSLOVNOG PLANIRANJA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5565" y="1781070"/>
            <a:ext cx="8534400" cy="3615267"/>
          </a:xfrm>
        </p:spPr>
        <p:txBody>
          <a:bodyPr>
            <a:normAutofit fontScale="85000" lnSpcReduction="20000"/>
          </a:bodyPr>
          <a:lstStyle/>
          <a:p>
            <a:r>
              <a:rPr lang="hr-HR" sz="2800" dirty="0">
                <a:solidFill>
                  <a:schemeClr val="bg1"/>
                </a:solidFill>
              </a:rPr>
              <a:t>Menadžeri</a:t>
            </a:r>
          </a:p>
          <a:p>
            <a:r>
              <a:rPr lang="hr-HR" sz="2800" dirty="0">
                <a:solidFill>
                  <a:schemeClr val="bg1"/>
                </a:solidFill>
              </a:rPr>
              <a:t>Vlasnici</a:t>
            </a:r>
          </a:p>
          <a:p>
            <a:r>
              <a:rPr lang="hr-HR" sz="2800" dirty="0">
                <a:solidFill>
                  <a:schemeClr val="bg1"/>
                </a:solidFill>
              </a:rPr>
              <a:t>Stručnjaci za planiranje</a:t>
            </a:r>
          </a:p>
          <a:p>
            <a:r>
              <a:rPr lang="hr-HR" sz="2800" dirty="0">
                <a:solidFill>
                  <a:schemeClr val="bg1"/>
                </a:solidFill>
              </a:rPr>
              <a:t>Radne grupe za planiranje</a:t>
            </a:r>
          </a:p>
          <a:p>
            <a:r>
              <a:rPr lang="hr-HR" sz="2800" dirty="0">
                <a:solidFill>
                  <a:schemeClr val="bg1"/>
                </a:solidFill>
              </a:rPr>
              <a:t>Zaposlenici</a:t>
            </a:r>
          </a:p>
          <a:p>
            <a:r>
              <a:rPr lang="hr-HR" sz="2800" dirty="0">
                <a:solidFill>
                  <a:schemeClr val="bg1"/>
                </a:solidFill>
              </a:rPr>
              <a:t>Potrošači, kupci i dobavljači</a:t>
            </a:r>
          </a:p>
          <a:p>
            <a:r>
              <a:rPr lang="hr-HR" sz="2800" dirty="0">
                <a:solidFill>
                  <a:schemeClr val="bg1"/>
                </a:solidFill>
              </a:rPr>
              <a:t>Konzultanti</a:t>
            </a:r>
          </a:p>
          <a:p>
            <a:r>
              <a:rPr lang="hr-HR" sz="2800" dirty="0">
                <a:solidFill>
                  <a:schemeClr val="bg1"/>
                </a:solidFill>
              </a:rPr>
              <a:t>Vanjski savjetnici</a:t>
            </a:r>
          </a:p>
        </p:txBody>
      </p:sp>
    </p:spTree>
    <p:extLst>
      <p:ext uri="{BB962C8B-B14F-4D97-AF65-F5344CB8AC3E}">
        <p14:creationId xmlns:p14="http://schemas.microsoft.com/office/powerpoint/2010/main" val="32101613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66EA8C1-A869-82B3-A4B9-894D36D41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abstract watercolor pattern on a white background">
            <a:extLst>
              <a:ext uri="{FF2B5EF4-FFF2-40B4-BE49-F238E27FC236}">
                <a16:creationId xmlns:a16="http://schemas.microsoft.com/office/drawing/2014/main" id="{0AB3B837-89BD-48E1-AC1A-90B0A86B1E3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4644" b="1086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Naslov 1">
            <a:extLst>
              <a:ext uri="{FF2B5EF4-FFF2-40B4-BE49-F238E27FC236}">
                <a16:creationId xmlns:a16="http://schemas.microsoft.com/office/drawing/2014/main" id="{B6B9FC5D-CF83-6E93-773F-CB2D5A7D2E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9435" y="626884"/>
            <a:ext cx="7803842" cy="1143550"/>
          </a:xfrm>
        </p:spPr>
        <p:txBody>
          <a:bodyPr anchor="b">
            <a:normAutofit/>
          </a:bodyPr>
          <a:lstStyle/>
          <a:p>
            <a:r>
              <a:rPr lang="hr-HR" sz="5800" dirty="0"/>
              <a:t>zadatak</a:t>
            </a:r>
          </a:p>
        </p:txBody>
      </p:sp>
      <p:sp>
        <p:nvSpPr>
          <p:cNvPr id="7" name="Podnaslov 6">
            <a:extLst>
              <a:ext uri="{FF2B5EF4-FFF2-40B4-BE49-F238E27FC236}">
                <a16:creationId xmlns:a16="http://schemas.microsoft.com/office/drawing/2014/main" id="{6A805873-B8E9-7B58-3E92-CDD3E649A1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9434" y="2170709"/>
            <a:ext cx="8429391" cy="1947333"/>
          </a:xfrm>
        </p:spPr>
        <p:txBody>
          <a:bodyPr/>
          <a:lstStyle/>
          <a:p>
            <a:pPr marL="342900" indent="-342900">
              <a:buFontTx/>
              <a:buChar char="-"/>
            </a:pPr>
            <a:r>
              <a:rPr lang="hr-HR" b="1" dirty="0">
                <a:solidFill>
                  <a:schemeClr val="tx1"/>
                </a:solidFill>
              </a:rPr>
              <a:t>Pročitati tekst iz udžbenika na stranici 46. – 47. (7 min)</a:t>
            </a:r>
          </a:p>
          <a:p>
            <a:pPr marL="342900" indent="-342900">
              <a:buFontTx/>
              <a:buChar char="-"/>
            </a:pPr>
            <a:r>
              <a:rPr lang="hr-HR" b="1" dirty="0">
                <a:solidFill>
                  <a:schemeClr val="tx1"/>
                </a:solidFill>
              </a:rPr>
              <a:t>Kratko izložiti ulogu pojedinog subjekta poslovnog planiranja. (10 min)</a:t>
            </a:r>
          </a:p>
        </p:txBody>
      </p:sp>
    </p:spTree>
    <p:extLst>
      <p:ext uri="{BB962C8B-B14F-4D97-AF65-F5344CB8AC3E}">
        <p14:creationId xmlns:p14="http://schemas.microsoft.com/office/powerpoint/2010/main" val="38245022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1CD712C-70DF-105B-9CFE-B0ED95E815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265528"/>
            <a:ext cx="8534400" cy="1507067"/>
          </a:xfrm>
        </p:spPr>
        <p:txBody>
          <a:bodyPr/>
          <a:lstStyle/>
          <a:p>
            <a:r>
              <a:rPr lang="hr-HR" dirty="0">
                <a:solidFill>
                  <a:schemeClr val="bg1"/>
                </a:solidFill>
              </a:rPr>
              <a:t>Što je plan? Kome služi?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7E6D6269-46B0-3C7D-7FBE-6A442299F1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0400" y="1621366"/>
            <a:ext cx="8534400" cy="36152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r-HR" sz="2400" dirty="0">
                <a:solidFill>
                  <a:schemeClr val="bg1"/>
                </a:solidFill>
              </a:rPr>
              <a:t>Plan opisuje kompletnu aktivnost poduzeća, te je sastavni dio poslovnog odlučivanja i upravljanja.</a:t>
            </a:r>
          </a:p>
          <a:p>
            <a:pPr marL="0" indent="0">
              <a:buNone/>
            </a:pPr>
            <a:endParaRPr lang="hr-HR" sz="24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hr-HR" sz="2400" dirty="0">
                <a:solidFill>
                  <a:schemeClr val="bg1"/>
                </a:solidFill>
              </a:rPr>
              <a:t>Udžbenik str. 47 – prouči sliku i odgovori tko su unutarnji, a tko vanjski korisnici planova.</a:t>
            </a:r>
          </a:p>
        </p:txBody>
      </p:sp>
    </p:spTree>
    <p:extLst>
      <p:ext uri="{BB962C8B-B14F-4D97-AF65-F5344CB8AC3E}">
        <p14:creationId xmlns:p14="http://schemas.microsoft.com/office/powerpoint/2010/main" val="19476269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BBF5C85-A3EA-28BC-8333-83F0D8F627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abstract watercolor pattern on a white background">
            <a:extLst>
              <a:ext uri="{FF2B5EF4-FFF2-40B4-BE49-F238E27FC236}">
                <a16:creationId xmlns:a16="http://schemas.microsoft.com/office/drawing/2014/main" id="{91411A78-373E-1B93-928F-74368DE1DE8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4644" b="1086"/>
          <a:stretch>
            <a:fillRect/>
          </a:stretch>
        </p:blipFill>
        <p:spPr>
          <a:xfrm>
            <a:off x="20" y="0"/>
            <a:ext cx="12191980" cy="6857990"/>
          </a:xfrm>
          <a:prstGeom prst="rect">
            <a:avLst/>
          </a:prstGeom>
        </p:spPr>
      </p:pic>
      <p:sp>
        <p:nvSpPr>
          <p:cNvPr id="2" name="Naslov 1">
            <a:extLst>
              <a:ext uri="{FF2B5EF4-FFF2-40B4-BE49-F238E27FC236}">
                <a16:creationId xmlns:a16="http://schemas.microsoft.com/office/drawing/2014/main" id="{5F228F4D-31E9-E55E-D11F-D71D9455F6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43017" y="1040461"/>
            <a:ext cx="7803842" cy="3474720"/>
          </a:xfrm>
        </p:spPr>
        <p:txBody>
          <a:bodyPr anchor="b">
            <a:normAutofit/>
          </a:bodyPr>
          <a:lstStyle/>
          <a:p>
            <a:pPr algn="ctr"/>
            <a:r>
              <a:rPr lang="hr-HR" sz="5800" dirty="0"/>
              <a:t>NAČELA POSLOVNOG PLANIRANJA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75941AAA-3617-A505-89F0-84FE8F4EB7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42825" y="5379048"/>
            <a:ext cx="4809150" cy="1386840"/>
          </a:xfrm>
        </p:spPr>
        <p:txBody>
          <a:bodyPr anchor="t">
            <a:normAutofit/>
          </a:bodyPr>
          <a:lstStyle/>
          <a:p>
            <a:pPr algn="r"/>
            <a:r>
              <a:rPr lang="hr-HR" sz="2000" dirty="0" err="1"/>
              <a:t>Izdradila</a:t>
            </a:r>
            <a:r>
              <a:rPr lang="hr-HR" sz="2000" dirty="0"/>
              <a:t>: Marina Juriša, </a:t>
            </a:r>
            <a:r>
              <a:rPr lang="hr-HR" sz="2000" dirty="0" err="1"/>
              <a:t>dipl.oec</a:t>
            </a:r>
            <a:endParaRPr lang="hr-HR" sz="2000" dirty="0"/>
          </a:p>
        </p:txBody>
      </p:sp>
      <p:sp>
        <p:nvSpPr>
          <p:cNvPr id="5" name="Podnaslov 2">
            <a:extLst>
              <a:ext uri="{FF2B5EF4-FFF2-40B4-BE49-F238E27FC236}">
                <a16:creationId xmlns:a16="http://schemas.microsoft.com/office/drawing/2014/main" id="{F22AB841-DA64-7FFF-7425-5A5B1DCAE037}"/>
              </a:ext>
            </a:extLst>
          </p:cNvPr>
          <p:cNvSpPr txBox="1">
            <a:spLocks/>
          </p:cNvSpPr>
          <p:nvPr/>
        </p:nvSpPr>
        <p:spPr>
          <a:xfrm>
            <a:off x="3907276" y="785532"/>
            <a:ext cx="4809150" cy="138684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hr-HR" sz="2200"/>
              <a:t>2.PLANIRANJE POSLOVANJA</a:t>
            </a:r>
            <a:endParaRPr lang="hr-HR" sz="2200" dirty="0"/>
          </a:p>
        </p:txBody>
      </p:sp>
    </p:spTree>
    <p:extLst>
      <p:ext uri="{BB962C8B-B14F-4D97-AF65-F5344CB8AC3E}">
        <p14:creationId xmlns:p14="http://schemas.microsoft.com/office/powerpoint/2010/main" val="25870753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3863" y="139068"/>
            <a:ext cx="8534400" cy="1507067"/>
          </a:xfrm>
        </p:spPr>
        <p:txBody>
          <a:bodyPr/>
          <a:lstStyle/>
          <a:p>
            <a:r>
              <a:rPr lang="hr-HR" dirty="0">
                <a:solidFill>
                  <a:schemeClr val="bg1"/>
                </a:solidFill>
              </a:rPr>
              <a:t>NAČELA POSLOVNOG PLANIRANJA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3863" y="1736387"/>
            <a:ext cx="8534400" cy="4012660"/>
          </a:xfrm>
        </p:spPr>
        <p:txBody>
          <a:bodyPr>
            <a:noAutofit/>
          </a:bodyPr>
          <a:lstStyle/>
          <a:p>
            <a:r>
              <a:rPr lang="hr-HR" sz="2400" dirty="0">
                <a:solidFill>
                  <a:schemeClr val="bg1"/>
                </a:solidFill>
              </a:rPr>
              <a:t>Cjelovitost</a:t>
            </a:r>
          </a:p>
          <a:p>
            <a:r>
              <a:rPr lang="hr-HR" sz="2400" dirty="0">
                <a:solidFill>
                  <a:schemeClr val="bg1"/>
                </a:solidFill>
              </a:rPr>
              <a:t>Permanentnost</a:t>
            </a:r>
          </a:p>
          <a:p>
            <a:r>
              <a:rPr lang="hr-HR" sz="2400" dirty="0">
                <a:solidFill>
                  <a:schemeClr val="bg1"/>
                </a:solidFill>
              </a:rPr>
              <a:t>Potpunost</a:t>
            </a:r>
          </a:p>
          <a:p>
            <a:r>
              <a:rPr lang="hr-HR" sz="2400" dirty="0">
                <a:solidFill>
                  <a:schemeClr val="bg1"/>
                </a:solidFill>
              </a:rPr>
              <a:t>Transparentnost</a:t>
            </a:r>
          </a:p>
          <a:p>
            <a:r>
              <a:rPr lang="hr-HR" sz="2400" dirty="0">
                <a:solidFill>
                  <a:schemeClr val="bg1"/>
                </a:solidFill>
              </a:rPr>
              <a:t>Fleksibilnost</a:t>
            </a:r>
          </a:p>
          <a:p>
            <a:r>
              <a:rPr lang="hr-HR" sz="2400" dirty="0">
                <a:solidFill>
                  <a:schemeClr val="bg1"/>
                </a:solidFill>
              </a:rPr>
              <a:t>Stabilnost</a:t>
            </a:r>
          </a:p>
          <a:p>
            <a:r>
              <a:rPr lang="hr-HR" sz="2400" dirty="0">
                <a:solidFill>
                  <a:schemeClr val="bg1"/>
                </a:solidFill>
              </a:rPr>
              <a:t>Obvezatnost</a:t>
            </a:r>
          </a:p>
          <a:p>
            <a:r>
              <a:rPr lang="hr-HR" sz="2400" dirty="0" err="1">
                <a:solidFill>
                  <a:schemeClr val="bg1"/>
                </a:solidFill>
              </a:rPr>
              <a:t>Kontrolabilnost</a:t>
            </a:r>
            <a:endParaRPr lang="hr-HR" sz="2400" dirty="0">
              <a:solidFill>
                <a:schemeClr val="bg1"/>
              </a:solidFill>
            </a:endParaRPr>
          </a:p>
          <a:p>
            <a:r>
              <a:rPr lang="hr-HR" sz="2400" dirty="0">
                <a:solidFill>
                  <a:schemeClr val="bg1"/>
                </a:solidFill>
              </a:rPr>
              <a:t>Ostvarivost</a:t>
            </a:r>
          </a:p>
        </p:txBody>
      </p:sp>
    </p:spTree>
    <p:extLst>
      <p:ext uri="{BB962C8B-B14F-4D97-AF65-F5344CB8AC3E}">
        <p14:creationId xmlns:p14="http://schemas.microsoft.com/office/powerpoint/2010/main" val="12643940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850108D-2F1D-E02A-1339-9D127A1A16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abstract watercolor pattern on a white background">
            <a:extLst>
              <a:ext uri="{FF2B5EF4-FFF2-40B4-BE49-F238E27FC236}">
                <a16:creationId xmlns:a16="http://schemas.microsoft.com/office/drawing/2014/main" id="{250ECD91-92BC-2BAB-3394-F565FCCCEC8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4644" b="1086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Naslov 1">
            <a:extLst>
              <a:ext uri="{FF2B5EF4-FFF2-40B4-BE49-F238E27FC236}">
                <a16:creationId xmlns:a16="http://schemas.microsoft.com/office/drawing/2014/main" id="{FA7BC8AB-20C6-6CC7-B38A-0FF4847E04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9435" y="626884"/>
            <a:ext cx="7803842" cy="1143550"/>
          </a:xfrm>
        </p:spPr>
        <p:txBody>
          <a:bodyPr anchor="b">
            <a:normAutofit/>
          </a:bodyPr>
          <a:lstStyle/>
          <a:p>
            <a:r>
              <a:rPr lang="hr-HR" sz="5800" dirty="0"/>
              <a:t>zadatak</a:t>
            </a:r>
          </a:p>
        </p:txBody>
      </p:sp>
      <p:sp>
        <p:nvSpPr>
          <p:cNvPr id="7" name="Podnaslov 6">
            <a:extLst>
              <a:ext uri="{FF2B5EF4-FFF2-40B4-BE49-F238E27FC236}">
                <a16:creationId xmlns:a16="http://schemas.microsoft.com/office/drawing/2014/main" id="{D08DE0EE-4DB6-708C-DD34-01DB7CA7D6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9434" y="2170709"/>
            <a:ext cx="8429391" cy="1947333"/>
          </a:xfrm>
        </p:spPr>
        <p:txBody>
          <a:bodyPr/>
          <a:lstStyle/>
          <a:p>
            <a:pPr marL="342900" indent="-342900">
              <a:buFontTx/>
              <a:buChar char="-"/>
            </a:pPr>
            <a:r>
              <a:rPr lang="hr-HR" b="1" dirty="0">
                <a:solidFill>
                  <a:schemeClr val="tx1"/>
                </a:solidFill>
              </a:rPr>
              <a:t>Pročitati tekst iz udžbenika na stranici 48. – 49. (7 min)</a:t>
            </a:r>
          </a:p>
          <a:p>
            <a:pPr marL="342900" indent="-342900">
              <a:buFontTx/>
              <a:buChar char="-"/>
            </a:pPr>
            <a:r>
              <a:rPr lang="hr-HR" b="1" dirty="0">
                <a:solidFill>
                  <a:schemeClr val="tx1"/>
                </a:solidFill>
              </a:rPr>
              <a:t>Kratko izložiti ulogu </a:t>
            </a:r>
            <a:r>
              <a:rPr lang="hr-HR" b="1">
                <a:solidFill>
                  <a:schemeClr val="tx1"/>
                </a:solidFill>
              </a:rPr>
              <a:t>pojedino načelo poslovnog </a:t>
            </a:r>
            <a:r>
              <a:rPr lang="hr-HR" b="1" dirty="0">
                <a:solidFill>
                  <a:schemeClr val="tx1"/>
                </a:solidFill>
              </a:rPr>
              <a:t>planiranja. (10 min)</a:t>
            </a:r>
          </a:p>
        </p:txBody>
      </p:sp>
    </p:spTree>
    <p:extLst>
      <p:ext uri="{BB962C8B-B14F-4D97-AF65-F5344CB8AC3E}">
        <p14:creationId xmlns:p14="http://schemas.microsoft.com/office/powerpoint/2010/main" val="15874421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EE9DCF-8B5E-0178-0EAE-D27B3B3949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abstract watercolor pattern on a white background">
            <a:extLst>
              <a:ext uri="{FF2B5EF4-FFF2-40B4-BE49-F238E27FC236}">
                <a16:creationId xmlns:a16="http://schemas.microsoft.com/office/drawing/2014/main" id="{02EE3461-3448-4B8A-F5C0-6041969C45D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4644" b="1086"/>
          <a:stretch>
            <a:fillRect/>
          </a:stretch>
        </p:blipFill>
        <p:spPr>
          <a:xfrm>
            <a:off x="63630" y="135182"/>
            <a:ext cx="12191980" cy="6857990"/>
          </a:xfrm>
          <a:prstGeom prst="rect">
            <a:avLst/>
          </a:prstGeom>
        </p:spPr>
      </p:pic>
      <p:sp>
        <p:nvSpPr>
          <p:cNvPr id="2" name="Naslov 1">
            <a:extLst>
              <a:ext uri="{FF2B5EF4-FFF2-40B4-BE49-F238E27FC236}">
                <a16:creationId xmlns:a16="http://schemas.microsoft.com/office/drawing/2014/main" id="{59915066-311C-3F9B-6727-B3D1C5241A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69477" y="510152"/>
            <a:ext cx="7803842" cy="3474720"/>
          </a:xfrm>
        </p:spPr>
        <p:txBody>
          <a:bodyPr anchor="b">
            <a:normAutofit/>
          </a:bodyPr>
          <a:lstStyle/>
          <a:p>
            <a:pPr algn="ctr"/>
            <a:r>
              <a:rPr lang="hr-HR" sz="5800" dirty="0"/>
              <a:t>Hvala na pozornosti</a:t>
            </a:r>
          </a:p>
        </p:txBody>
      </p:sp>
    </p:spTree>
    <p:extLst>
      <p:ext uri="{BB962C8B-B14F-4D97-AF65-F5344CB8AC3E}">
        <p14:creationId xmlns:p14="http://schemas.microsoft.com/office/powerpoint/2010/main" val="33551914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Isječak">
  <a:themeElements>
    <a:clrScheme name="Isječak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Isječak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sječak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25</TotalTime>
  <Words>163</Words>
  <Application>Microsoft Office PowerPoint</Application>
  <PresentationFormat>Široki zaslon</PresentationFormat>
  <Paragraphs>36</Paragraphs>
  <Slides>8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2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8</vt:i4>
      </vt:variant>
    </vt:vector>
  </HeadingPairs>
  <TitlesOfParts>
    <vt:vector size="11" baseType="lpstr">
      <vt:lpstr>Century Gothic</vt:lpstr>
      <vt:lpstr>Wingdings 3</vt:lpstr>
      <vt:lpstr>Isječak</vt:lpstr>
      <vt:lpstr>SUBJEKTI POSLOVNOG PLANIRANJA</vt:lpstr>
      <vt:lpstr>SUBJEKTI POSLOVNOG PLANIRANJA</vt:lpstr>
      <vt:lpstr>zadatak</vt:lpstr>
      <vt:lpstr>Što je plan? Kome služi?</vt:lpstr>
      <vt:lpstr>NAČELA POSLOVNOG PLANIRANJA</vt:lpstr>
      <vt:lpstr>NAČELA POSLOVNOG PLANIRANJA</vt:lpstr>
      <vt:lpstr>zadatak</vt:lpstr>
      <vt:lpstr>Hvala na pozornosti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Marina Juriša</dc:creator>
  <cp:lastModifiedBy>Marina Juriša</cp:lastModifiedBy>
  <cp:revision>2</cp:revision>
  <dcterms:created xsi:type="dcterms:W3CDTF">2025-10-28T10:59:29Z</dcterms:created>
  <dcterms:modified xsi:type="dcterms:W3CDTF">2026-06-10T07:50:41Z</dcterms:modified>
</cp:coreProperties>
</file>